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Quicksan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jr1XL+HFGfWw2MQG2f5y8XkUeC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Quicksand-regular.fntdata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font" Target="fonts/Quicksa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8F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246264" y="1028700"/>
            <a:ext cx="1615652" cy="161565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2" r="-22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112269" y="7242169"/>
            <a:ext cx="16063461" cy="1216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Student name: Phạm Hoàng Tuấn Tú | Student ID: ITCSIU24092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Group 01 – Test room: A2.311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5840960" y="9201150"/>
            <a:ext cx="6988496" cy="525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Test date: 09/04/2025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3310597" y="809202"/>
            <a:ext cx="11389920" cy="183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INTERNATIONAL UNIVERSITY – VNU HCMC MIDTERM EXAMINATION (2024-2025 S2)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EN012IU SPEAKING AE2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521882" y="3476628"/>
            <a:ext cx="17244236" cy="3152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 REAL PLACE OF STUDY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 u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VNU CENTRAL LIBRARY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8F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4163754" y="2135811"/>
            <a:ext cx="9960491" cy="5956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1. Overview of the Library</a:t>
            </a:r>
            <a:endParaRPr/>
          </a:p>
          <a:p>
            <a:pPr indent="0" lvl="0" marL="0" marR="0" rtl="0" algn="ctr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2. Facilities &amp; Resources</a:t>
            </a:r>
            <a:endParaRPr/>
          </a:p>
          <a:p>
            <a:pPr indent="0" lvl="0" marL="0" marR="0" rtl="0" algn="ctr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u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3. Special Features</a:t>
            </a:r>
            <a:endParaRPr/>
          </a:p>
          <a:p>
            <a:pPr indent="0" lvl="0" marL="0" marR="0" rtl="0" algn="ctr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u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4. Student Reviews</a:t>
            </a:r>
            <a:endParaRPr/>
          </a:p>
          <a:p>
            <a:pPr indent="0" lvl="0" marL="0" marR="0" rtl="0" algn="ctr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u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5. Conclusion</a:t>
            </a:r>
            <a:endParaRPr/>
          </a:p>
          <a:p>
            <a:pPr indent="0" lvl="0" marL="0" marR="0" rtl="0" algn="ctr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u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6. References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8236864" y="1684924"/>
            <a:ext cx="1679997" cy="249900"/>
          </a:xfrm>
          <a:custGeom>
            <a:rect b="b" l="l" r="r" t="t"/>
            <a:pathLst>
              <a:path extrusionOk="0"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028700" y="580659"/>
            <a:ext cx="8048163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Table Of Contents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8304001" y="9119853"/>
            <a:ext cx="1679997" cy="249900"/>
          </a:xfrm>
          <a:custGeom>
            <a:rect b="b" l="l" r="r" t="t"/>
            <a:pathLst>
              <a:path extrusionOk="0"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8F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1028700" y="8974931"/>
            <a:ext cx="1905000" cy="283369"/>
          </a:xfrm>
          <a:custGeom>
            <a:rect b="b" l="l" r="r" t="t"/>
            <a:pathLst>
              <a:path extrusionOk="0"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8330928" y="2029099"/>
            <a:ext cx="4493036" cy="3592707"/>
          </a:xfrm>
          <a:custGeom>
            <a:rect b="b" l="l" r="r" t="t"/>
            <a:pathLst>
              <a:path extrusionOk="0" h="815244" w="1019543">
                <a:moveTo>
                  <a:pt x="39631" y="0"/>
                </a:moveTo>
                <a:lnTo>
                  <a:pt x="979912" y="0"/>
                </a:lnTo>
                <a:cubicBezTo>
                  <a:pt x="990423" y="0"/>
                  <a:pt x="1000503" y="4175"/>
                  <a:pt x="1007936" y="11608"/>
                </a:cubicBezTo>
                <a:cubicBezTo>
                  <a:pt x="1015368" y="19040"/>
                  <a:pt x="1019543" y="29120"/>
                  <a:pt x="1019543" y="39631"/>
                </a:cubicBezTo>
                <a:lnTo>
                  <a:pt x="1019543" y="775613"/>
                </a:lnTo>
                <a:cubicBezTo>
                  <a:pt x="1019543" y="786123"/>
                  <a:pt x="1015368" y="796204"/>
                  <a:pt x="1007936" y="803636"/>
                </a:cubicBezTo>
                <a:cubicBezTo>
                  <a:pt x="1000503" y="811068"/>
                  <a:pt x="990423" y="815244"/>
                  <a:pt x="979912" y="815244"/>
                </a:cubicBezTo>
                <a:lnTo>
                  <a:pt x="39631" y="815244"/>
                </a:lnTo>
                <a:cubicBezTo>
                  <a:pt x="29120" y="815244"/>
                  <a:pt x="19040" y="811068"/>
                  <a:pt x="11608" y="803636"/>
                </a:cubicBezTo>
                <a:cubicBezTo>
                  <a:pt x="4175" y="796204"/>
                  <a:pt x="0" y="786123"/>
                  <a:pt x="0" y="775613"/>
                </a:cubicBezTo>
                <a:lnTo>
                  <a:pt x="0" y="39631"/>
                </a:lnTo>
                <a:cubicBezTo>
                  <a:pt x="0" y="29120"/>
                  <a:pt x="4175" y="19040"/>
                  <a:pt x="11608" y="11608"/>
                </a:cubicBezTo>
                <a:cubicBezTo>
                  <a:pt x="19040" y="4175"/>
                  <a:pt x="29120" y="0"/>
                  <a:pt x="39631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1393" r="-2139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13158559" y="2029099"/>
            <a:ext cx="4493036" cy="3592707"/>
          </a:xfrm>
          <a:custGeom>
            <a:rect b="b" l="l" r="r" t="t"/>
            <a:pathLst>
              <a:path extrusionOk="0" h="815244" w="1019543">
                <a:moveTo>
                  <a:pt x="39631" y="0"/>
                </a:moveTo>
                <a:lnTo>
                  <a:pt x="979912" y="0"/>
                </a:lnTo>
                <a:cubicBezTo>
                  <a:pt x="990423" y="0"/>
                  <a:pt x="1000503" y="4175"/>
                  <a:pt x="1007936" y="11608"/>
                </a:cubicBezTo>
                <a:cubicBezTo>
                  <a:pt x="1015368" y="19040"/>
                  <a:pt x="1019543" y="29120"/>
                  <a:pt x="1019543" y="39631"/>
                </a:cubicBezTo>
                <a:lnTo>
                  <a:pt x="1019543" y="775613"/>
                </a:lnTo>
                <a:cubicBezTo>
                  <a:pt x="1019543" y="786123"/>
                  <a:pt x="1015368" y="796204"/>
                  <a:pt x="1007936" y="803636"/>
                </a:cubicBezTo>
                <a:cubicBezTo>
                  <a:pt x="1000503" y="811068"/>
                  <a:pt x="990423" y="815244"/>
                  <a:pt x="979912" y="815244"/>
                </a:cubicBezTo>
                <a:lnTo>
                  <a:pt x="39631" y="815244"/>
                </a:lnTo>
                <a:cubicBezTo>
                  <a:pt x="29120" y="815244"/>
                  <a:pt x="19040" y="811068"/>
                  <a:pt x="11608" y="803636"/>
                </a:cubicBezTo>
                <a:cubicBezTo>
                  <a:pt x="4175" y="796204"/>
                  <a:pt x="0" y="786123"/>
                  <a:pt x="0" y="775613"/>
                </a:cubicBezTo>
                <a:lnTo>
                  <a:pt x="0" y="39631"/>
                </a:lnTo>
                <a:cubicBezTo>
                  <a:pt x="0" y="29120"/>
                  <a:pt x="4175" y="19040"/>
                  <a:pt x="11608" y="11608"/>
                </a:cubicBezTo>
                <a:cubicBezTo>
                  <a:pt x="19040" y="4175"/>
                  <a:pt x="29120" y="0"/>
                  <a:pt x="39631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0006" r="-100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8330928" y="5964705"/>
            <a:ext cx="9320667" cy="3592707"/>
          </a:xfrm>
          <a:custGeom>
            <a:rect b="b" l="l" r="r" t="t"/>
            <a:pathLst>
              <a:path extrusionOk="0" h="815244" w="2115012">
                <a:moveTo>
                  <a:pt x="19104" y="0"/>
                </a:moveTo>
                <a:lnTo>
                  <a:pt x="2095907" y="0"/>
                </a:lnTo>
                <a:cubicBezTo>
                  <a:pt x="2100974" y="0"/>
                  <a:pt x="2105833" y="2013"/>
                  <a:pt x="2109416" y="5595"/>
                </a:cubicBezTo>
                <a:cubicBezTo>
                  <a:pt x="2112999" y="9178"/>
                  <a:pt x="2115012" y="14037"/>
                  <a:pt x="2115012" y="19104"/>
                </a:cubicBezTo>
                <a:lnTo>
                  <a:pt x="2115012" y="796140"/>
                </a:lnTo>
                <a:cubicBezTo>
                  <a:pt x="2115012" y="806690"/>
                  <a:pt x="2106458" y="815244"/>
                  <a:pt x="2095907" y="815244"/>
                </a:cubicBezTo>
                <a:lnTo>
                  <a:pt x="19104" y="815244"/>
                </a:lnTo>
                <a:cubicBezTo>
                  <a:pt x="8553" y="815244"/>
                  <a:pt x="0" y="806690"/>
                  <a:pt x="0" y="796140"/>
                </a:cubicBezTo>
                <a:lnTo>
                  <a:pt x="0" y="19104"/>
                </a:lnTo>
                <a:cubicBezTo>
                  <a:pt x="0" y="8553"/>
                  <a:pt x="8553" y="0"/>
                  <a:pt x="19104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0531" l="0" r="0" t="-2053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1028700" y="580659"/>
            <a:ext cx="9390243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General Information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1028700" y="2619374"/>
            <a:ext cx="6938067" cy="5505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3" lvl="1" marL="755646" marR="0" rtl="0" algn="l">
              <a:lnSpc>
                <a:spcPct val="25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Char char="•"/>
            </a:pPr>
            <a:r>
              <a:rPr b="1" i="0" lang="en-US" sz="34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Full name</a:t>
            </a:r>
            <a:r>
              <a:rPr b="0" i="0" lang="en-US" sz="34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: Vietnam National Central Library </a:t>
            </a:r>
            <a:endParaRPr/>
          </a:p>
          <a:p>
            <a:pPr indent="-377823" lvl="1" marL="755646" marR="0" rtl="0" algn="l">
              <a:lnSpc>
                <a:spcPct val="250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99"/>
              <a:buFont typeface="Arial"/>
              <a:buChar char="•"/>
            </a:pPr>
            <a:r>
              <a:rPr b="1" i="0" lang="en-US" sz="34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Location:</a:t>
            </a:r>
            <a:r>
              <a:rPr b="0" i="0" lang="en-US" sz="34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Linh Trung Ward, Thủ Đức City, HCMC</a:t>
            </a:r>
            <a:endParaRPr/>
          </a:p>
          <a:p>
            <a:pPr indent="-431796" lvl="1" marL="863593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Part of VNU HCM system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8F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15579303" y="714009"/>
            <a:ext cx="1679997" cy="249900"/>
          </a:xfrm>
          <a:custGeom>
            <a:rect b="b" l="l" r="r" t="t"/>
            <a:pathLst>
              <a:path extrusionOk="0"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10468784" y="2374843"/>
            <a:ext cx="3462481" cy="2768657"/>
          </a:xfrm>
          <a:custGeom>
            <a:rect b="b" l="l" r="r" t="t"/>
            <a:pathLst>
              <a:path extrusionOk="0" h="815244" w="1019543">
                <a:moveTo>
                  <a:pt x="51427" y="0"/>
                </a:moveTo>
                <a:lnTo>
                  <a:pt x="968116" y="0"/>
                </a:lnTo>
                <a:cubicBezTo>
                  <a:pt x="996519" y="0"/>
                  <a:pt x="1019543" y="23025"/>
                  <a:pt x="1019543" y="51427"/>
                </a:cubicBezTo>
                <a:lnTo>
                  <a:pt x="1019543" y="763817"/>
                </a:lnTo>
                <a:cubicBezTo>
                  <a:pt x="1019543" y="792219"/>
                  <a:pt x="996519" y="815244"/>
                  <a:pt x="968116" y="815244"/>
                </a:cubicBezTo>
                <a:lnTo>
                  <a:pt x="51427" y="815244"/>
                </a:lnTo>
                <a:cubicBezTo>
                  <a:pt x="23025" y="815244"/>
                  <a:pt x="0" y="792219"/>
                  <a:pt x="0" y="763817"/>
                </a:cubicBezTo>
                <a:lnTo>
                  <a:pt x="0" y="51427"/>
                </a:lnTo>
                <a:cubicBezTo>
                  <a:pt x="0" y="23025"/>
                  <a:pt x="23025" y="0"/>
                  <a:pt x="51427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969" r="-997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14060190" y="2374843"/>
            <a:ext cx="3462481" cy="2768657"/>
          </a:xfrm>
          <a:custGeom>
            <a:rect b="b" l="l" r="r" t="t"/>
            <a:pathLst>
              <a:path extrusionOk="0" h="815244" w="1019543">
                <a:moveTo>
                  <a:pt x="51427" y="0"/>
                </a:moveTo>
                <a:lnTo>
                  <a:pt x="968116" y="0"/>
                </a:lnTo>
                <a:cubicBezTo>
                  <a:pt x="996519" y="0"/>
                  <a:pt x="1019543" y="23025"/>
                  <a:pt x="1019543" y="51427"/>
                </a:cubicBezTo>
                <a:lnTo>
                  <a:pt x="1019543" y="763817"/>
                </a:lnTo>
                <a:cubicBezTo>
                  <a:pt x="1019543" y="792219"/>
                  <a:pt x="996519" y="815244"/>
                  <a:pt x="968116" y="815244"/>
                </a:cubicBezTo>
                <a:lnTo>
                  <a:pt x="51427" y="815244"/>
                </a:lnTo>
                <a:cubicBezTo>
                  <a:pt x="23025" y="815244"/>
                  <a:pt x="0" y="792219"/>
                  <a:pt x="0" y="763817"/>
                </a:cubicBezTo>
                <a:lnTo>
                  <a:pt x="0" y="51427"/>
                </a:lnTo>
                <a:cubicBezTo>
                  <a:pt x="0" y="23025"/>
                  <a:pt x="23025" y="0"/>
                  <a:pt x="51427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375" r="-33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0468784" y="5399330"/>
            <a:ext cx="7182811" cy="4068873"/>
          </a:xfrm>
          <a:custGeom>
            <a:rect b="b" l="l" r="r" t="t"/>
            <a:pathLst>
              <a:path extrusionOk="0" h="1198098" w="2115012">
                <a:moveTo>
                  <a:pt x="24790" y="0"/>
                </a:moveTo>
                <a:lnTo>
                  <a:pt x="2090221" y="0"/>
                </a:lnTo>
                <a:cubicBezTo>
                  <a:pt x="2096796" y="0"/>
                  <a:pt x="2103102" y="2612"/>
                  <a:pt x="2107751" y="7261"/>
                </a:cubicBezTo>
                <a:cubicBezTo>
                  <a:pt x="2112400" y="11910"/>
                  <a:pt x="2115012" y="18216"/>
                  <a:pt x="2115012" y="24790"/>
                </a:cubicBezTo>
                <a:lnTo>
                  <a:pt x="2115012" y="1173308"/>
                </a:lnTo>
                <a:cubicBezTo>
                  <a:pt x="2115012" y="1186999"/>
                  <a:pt x="2103913" y="1198098"/>
                  <a:pt x="2090221" y="1198098"/>
                </a:cubicBezTo>
                <a:lnTo>
                  <a:pt x="24790" y="1198098"/>
                </a:lnTo>
                <a:cubicBezTo>
                  <a:pt x="11099" y="1198098"/>
                  <a:pt x="0" y="1186999"/>
                  <a:pt x="0" y="1173308"/>
                </a:cubicBezTo>
                <a:lnTo>
                  <a:pt x="0" y="24790"/>
                </a:lnTo>
                <a:cubicBezTo>
                  <a:pt x="0" y="11099"/>
                  <a:pt x="11099" y="0"/>
                  <a:pt x="2479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63" r="-46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1024384" y="580659"/>
            <a:ext cx="14072064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Modern Facilities &amp; Rich Resources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646779" y="2700577"/>
            <a:ext cx="9440084" cy="493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6" lvl="1" marL="863593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Spacious reading and study areas</a:t>
            </a:r>
            <a:endParaRPr/>
          </a:p>
          <a:p>
            <a:pPr indent="-431796" lvl="1" marL="863593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Computer labs and free Wi-Fi</a:t>
            </a:r>
            <a:endParaRPr/>
          </a:p>
          <a:p>
            <a:pPr indent="-431796" lvl="1" marL="863593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Physical and digital books</a:t>
            </a:r>
            <a:endParaRPr/>
          </a:p>
          <a:p>
            <a:pPr indent="-431796" lvl="1" marL="863593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Study rooms &amp; collaborative spaces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8F5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11557565" y="2026525"/>
            <a:ext cx="6098292" cy="2985223"/>
          </a:xfrm>
          <a:custGeom>
            <a:rect b="b" l="l" r="r" t="t"/>
            <a:pathLst>
              <a:path extrusionOk="0" h="416246" w="850318">
                <a:moveTo>
                  <a:pt x="29199" y="0"/>
                </a:moveTo>
                <a:lnTo>
                  <a:pt x="821119" y="0"/>
                </a:lnTo>
                <a:cubicBezTo>
                  <a:pt x="828863" y="0"/>
                  <a:pt x="836290" y="3076"/>
                  <a:pt x="841766" y="8552"/>
                </a:cubicBezTo>
                <a:cubicBezTo>
                  <a:pt x="847242" y="14028"/>
                  <a:pt x="850318" y="21455"/>
                  <a:pt x="850318" y="29199"/>
                </a:cubicBezTo>
                <a:lnTo>
                  <a:pt x="850318" y="387047"/>
                </a:lnTo>
                <a:cubicBezTo>
                  <a:pt x="850318" y="403173"/>
                  <a:pt x="837245" y="416246"/>
                  <a:pt x="821119" y="416246"/>
                </a:cubicBezTo>
                <a:lnTo>
                  <a:pt x="29199" y="416246"/>
                </a:lnTo>
                <a:cubicBezTo>
                  <a:pt x="13073" y="416246"/>
                  <a:pt x="0" y="403173"/>
                  <a:pt x="0" y="387047"/>
                </a:cubicBezTo>
                <a:lnTo>
                  <a:pt x="0" y="29199"/>
                </a:lnTo>
                <a:cubicBezTo>
                  <a:pt x="0" y="13073"/>
                  <a:pt x="13073" y="0"/>
                  <a:pt x="2919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5926" r="-1592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1028700" y="2682236"/>
            <a:ext cx="10107099" cy="493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6" lvl="1" marL="863593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Open all week during exam season</a:t>
            </a:r>
            <a:endParaRPr/>
          </a:p>
          <a:p>
            <a:pPr indent="-431796" lvl="1" marL="863593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Events and seminars sessions</a:t>
            </a:r>
            <a:endParaRPr/>
          </a:p>
          <a:p>
            <a:pPr indent="-431796" lvl="1" marL="863593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 - Library system</a:t>
            </a:r>
            <a:endParaRPr/>
          </a:p>
          <a:p>
            <a:pPr indent="-431796" lvl="1" marL="863593" marR="0" rtl="0" algn="l">
              <a:lnSpc>
                <a:spcPct val="25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Support for research and thesis writing</a:t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11557565" y="5281932"/>
            <a:ext cx="6098292" cy="3453520"/>
          </a:xfrm>
          <a:custGeom>
            <a:rect b="b" l="l" r="r" t="t"/>
            <a:pathLst>
              <a:path extrusionOk="0" h="481543" w="850318">
                <a:moveTo>
                  <a:pt x="29199" y="0"/>
                </a:moveTo>
                <a:lnTo>
                  <a:pt x="821119" y="0"/>
                </a:lnTo>
                <a:cubicBezTo>
                  <a:pt x="828863" y="0"/>
                  <a:pt x="836290" y="3076"/>
                  <a:pt x="841766" y="8552"/>
                </a:cubicBezTo>
                <a:cubicBezTo>
                  <a:pt x="847242" y="14028"/>
                  <a:pt x="850318" y="21455"/>
                  <a:pt x="850318" y="29199"/>
                </a:cubicBezTo>
                <a:lnTo>
                  <a:pt x="850318" y="452344"/>
                </a:lnTo>
                <a:cubicBezTo>
                  <a:pt x="850318" y="468470"/>
                  <a:pt x="837245" y="481543"/>
                  <a:pt x="821119" y="481543"/>
                </a:cubicBezTo>
                <a:lnTo>
                  <a:pt x="29199" y="481543"/>
                </a:lnTo>
                <a:cubicBezTo>
                  <a:pt x="13073" y="481543"/>
                  <a:pt x="0" y="468470"/>
                  <a:pt x="0" y="452344"/>
                </a:cubicBezTo>
                <a:lnTo>
                  <a:pt x="0" y="29199"/>
                </a:lnTo>
                <a:cubicBezTo>
                  <a:pt x="0" y="13073"/>
                  <a:pt x="13073" y="0"/>
                  <a:pt x="29199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7635" l="-277" r="-27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 txBox="1"/>
          <p:nvPr/>
        </p:nvSpPr>
        <p:spPr>
          <a:xfrm>
            <a:off x="1028700" y="580659"/>
            <a:ext cx="9393161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What Makes It Special?</a:t>
            </a:r>
            <a:endParaRPr/>
          </a:p>
        </p:txBody>
      </p:sp>
      <p:cxnSp>
        <p:nvCxnSpPr>
          <p:cNvPr id="125" name="Google Shape;125;p5"/>
          <p:cNvCxnSpPr/>
          <p:nvPr/>
        </p:nvCxnSpPr>
        <p:spPr>
          <a:xfrm>
            <a:off x="10767060" y="990600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8F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6"/>
          <p:cNvCxnSpPr/>
          <p:nvPr/>
        </p:nvCxnSpPr>
        <p:spPr>
          <a:xfrm>
            <a:off x="10767060" y="990600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6"/>
          <p:cNvSpPr/>
          <p:nvPr/>
        </p:nvSpPr>
        <p:spPr>
          <a:xfrm>
            <a:off x="8893220" y="1866030"/>
            <a:ext cx="8780590" cy="3686817"/>
          </a:xfrm>
          <a:custGeom>
            <a:rect b="b" l="l" r="r" t="t"/>
            <a:pathLst>
              <a:path extrusionOk="0" h="571184" w="1360343">
                <a:moveTo>
                  <a:pt x="20279" y="0"/>
                </a:moveTo>
                <a:lnTo>
                  <a:pt x="1340064" y="0"/>
                </a:lnTo>
                <a:cubicBezTo>
                  <a:pt x="1351264" y="0"/>
                  <a:pt x="1360343" y="9079"/>
                  <a:pt x="1360343" y="20279"/>
                </a:cubicBezTo>
                <a:lnTo>
                  <a:pt x="1360343" y="550905"/>
                </a:lnTo>
                <a:cubicBezTo>
                  <a:pt x="1360343" y="562105"/>
                  <a:pt x="1351264" y="571184"/>
                  <a:pt x="1340064" y="571184"/>
                </a:cubicBezTo>
                <a:lnTo>
                  <a:pt x="20279" y="571184"/>
                </a:lnTo>
                <a:cubicBezTo>
                  <a:pt x="9079" y="571184"/>
                  <a:pt x="0" y="562105"/>
                  <a:pt x="0" y="550905"/>
                </a:cubicBezTo>
                <a:lnTo>
                  <a:pt x="0" y="20279"/>
                </a:lnTo>
                <a:cubicBezTo>
                  <a:pt x="0" y="9079"/>
                  <a:pt x="9079" y="0"/>
                  <a:pt x="2027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598" l="-761" r="-76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8893220" y="5733822"/>
            <a:ext cx="8780590" cy="3686817"/>
          </a:xfrm>
          <a:custGeom>
            <a:rect b="b" l="l" r="r" t="t"/>
            <a:pathLst>
              <a:path extrusionOk="0" h="571184" w="1360343">
                <a:moveTo>
                  <a:pt x="20279" y="0"/>
                </a:moveTo>
                <a:lnTo>
                  <a:pt x="1340064" y="0"/>
                </a:lnTo>
                <a:cubicBezTo>
                  <a:pt x="1351264" y="0"/>
                  <a:pt x="1360343" y="9079"/>
                  <a:pt x="1360343" y="20279"/>
                </a:cubicBezTo>
                <a:lnTo>
                  <a:pt x="1360343" y="550905"/>
                </a:lnTo>
                <a:cubicBezTo>
                  <a:pt x="1360343" y="562105"/>
                  <a:pt x="1351264" y="571184"/>
                  <a:pt x="1340064" y="571184"/>
                </a:cubicBezTo>
                <a:lnTo>
                  <a:pt x="20279" y="571184"/>
                </a:lnTo>
                <a:cubicBezTo>
                  <a:pt x="9079" y="571184"/>
                  <a:pt x="0" y="562105"/>
                  <a:pt x="0" y="550905"/>
                </a:cubicBezTo>
                <a:lnTo>
                  <a:pt x="0" y="20279"/>
                </a:lnTo>
                <a:cubicBezTo>
                  <a:pt x="0" y="9079"/>
                  <a:pt x="9079" y="0"/>
                  <a:pt x="20279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84" r="-28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1028700" y="580659"/>
            <a:ext cx="8115300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What Students Say</a:t>
            </a:r>
            <a:endParaRPr/>
          </a:p>
        </p:txBody>
      </p:sp>
      <p:sp>
        <p:nvSpPr>
          <p:cNvPr id="134" name="Google Shape;134;p6"/>
          <p:cNvSpPr txBox="1"/>
          <p:nvPr/>
        </p:nvSpPr>
        <p:spPr>
          <a:xfrm>
            <a:off x="1028700" y="1917471"/>
            <a:ext cx="7443862" cy="6965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6" lvl="1" marL="863593" marR="0" rtl="0" algn="l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 peaceful and inspiring place</a:t>
            </a:r>
            <a:endParaRPr/>
          </a:p>
          <a:p>
            <a:pPr indent="-431796" lvl="1" marL="863593" marR="0" rtl="0" algn="l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Very well organized with helpful staff</a:t>
            </a:r>
            <a:endParaRPr/>
          </a:p>
          <a:p>
            <a:pPr indent="-431796" lvl="1" marL="863593" marR="0" rtl="0" algn="l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Cleanliness and quietness</a:t>
            </a:r>
            <a:endParaRPr/>
          </a:p>
          <a:p>
            <a:pPr indent="-431796" lvl="1" marL="863593" marR="0" rtl="0" algn="l">
              <a:lnSpc>
                <a:spcPct val="20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Some wish for more group-study rooms 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8F5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/>
        </p:nvSpPr>
        <p:spPr>
          <a:xfrm>
            <a:off x="1028700" y="580659"/>
            <a:ext cx="11534821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Conclusion</a:t>
            </a:r>
            <a:endParaRPr/>
          </a:p>
        </p:txBody>
      </p:sp>
      <p:sp>
        <p:nvSpPr>
          <p:cNvPr id="140" name="Google Shape;140;p7"/>
          <p:cNvSpPr txBox="1"/>
          <p:nvPr/>
        </p:nvSpPr>
        <p:spPr>
          <a:xfrm>
            <a:off x="2938013" y="3758388"/>
            <a:ext cx="13313281" cy="2819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1. Quiet, well-equipped environment for studying</a:t>
            </a:r>
            <a:endParaRPr/>
          </a:p>
          <a:p>
            <a:pPr indent="0" lvl="0" marL="0" marR="0" rtl="0" algn="ctr">
              <a:lnSpc>
                <a:spcPct val="17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2. Access to vast academic resources</a:t>
            </a:r>
            <a:endParaRPr/>
          </a:p>
          <a:p>
            <a:pPr indent="0" lvl="0" marL="0" marR="0" rtl="0" algn="ctr">
              <a:lnSpc>
                <a:spcPct val="17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3. Helpful staff and research support</a:t>
            </a:r>
            <a:endParaRPr/>
          </a:p>
        </p:txBody>
      </p:sp>
      <p:cxnSp>
        <p:nvCxnSpPr>
          <p:cNvPr id="141" name="Google Shape;141;p7"/>
          <p:cNvCxnSpPr/>
          <p:nvPr/>
        </p:nvCxnSpPr>
        <p:spPr>
          <a:xfrm>
            <a:off x="5897880" y="3263866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7"/>
          <p:cNvCxnSpPr/>
          <p:nvPr/>
        </p:nvCxnSpPr>
        <p:spPr>
          <a:xfrm>
            <a:off x="6071281" y="7291389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7"/>
          <p:cNvSpPr/>
          <p:nvPr/>
        </p:nvSpPr>
        <p:spPr>
          <a:xfrm>
            <a:off x="8304001" y="2165449"/>
            <a:ext cx="1679997" cy="249900"/>
          </a:xfrm>
          <a:custGeom>
            <a:rect b="b" l="l" r="r" t="t"/>
            <a:pathLst>
              <a:path extrusionOk="0"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477403" y="8139907"/>
            <a:ext cx="1679997" cy="249900"/>
          </a:xfrm>
          <a:custGeom>
            <a:rect b="b" l="l" r="r" t="t"/>
            <a:pathLst>
              <a:path extrusionOk="0"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8F5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8"/>
          <p:cNvCxnSpPr/>
          <p:nvPr/>
        </p:nvCxnSpPr>
        <p:spPr>
          <a:xfrm>
            <a:off x="1028700" y="9741523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8"/>
          <p:cNvCxnSpPr/>
          <p:nvPr/>
        </p:nvCxnSpPr>
        <p:spPr>
          <a:xfrm>
            <a:off x="10767060" y="1028700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8"/>
          <p:cNvSpPr/>
          <p:nvPr/>
        </p:nvSpPr>
        <p:spPr>
          <a:xfrm>
            <a:off x="10509449" y="3187851"/>
            <a:ext cx="7001970" cy="4541311"/>
          </a:xfrm>
          <a:custGeom>
            <a:rect b="b" l="l" r="r" t="t"/>
            <a:pathLst>
              <a:path extrusionOk="0" h="643122" w="991590">
                <a:moveTo>
                  <a:pt x="25431" y="0"/>
                </a:moveTo>
                <a:lnTo>
                  <a:pt x="966160" y="0"/>
                </a:lnTo>
                <a:cubicBezTo>
                  <a:pt x="972904" y="0"/>
                  <a:pt x="979373" y="2679"/>
                  <a:pt x="984142" y="7448"/>
                </a:cubicBezTo>
                <a:cubicBezTo>
                  <a:pt x="988911" y="12218"/>
                  <a:pt x="991590" y="18686"/>
                  <a:pt x="991590" y="25431"/>
                </a:cubicBezTo>
                <a:lnTo>
                  <a:pt x="991590" y="617691"/>
                </a:lnTo>
                <a:cubicBezTo>
                  <a:pt x="991590" y="624436"/>
                  <a:pt x="988911" y="630904"/>
                  <a:pt x="984142" y="635674"/>
                </a:cubicBezTo>
                <a:cubicBezTo>
                  <a:pt x="979373" y="640443"/>
                  <a:pt x="972904" y="643122"/>
                  <a:pt x="966160" y="643122"/>
                </a:cubicBezTo>
                <a:lnTo>
                  <a:pt x="25431" y="643122"/>
                </a:lnTo>
                <a:cubicBezTo>
                  <a:pt x="18686" y="643122"/>
                  <a:pt x="12218" y="640443"/>
                  <a:pt x="7448" y="635674"/>
                </a:cubicBezTo>
                <a:cubicBezTo>
                  <a:pt x="2679" y="630904"/>
                  <a:pt x="0" y="624436"/>
                  <a:pt x="0" y="617691"/>
                </a:cubicBezTo>
                <a:lnTo>
                  <a:pt x="0" y="25431"/>
                </a:lnTo>
                <a:cubicBezTo>
                  <a:pt x="0" y="18686"/>
                  <a:pt x="2679" y="12218"/>
                  <a:pt x="7448" y="7448"/>
                </a:cubicBezTo>
                <a:cubicBezTo>
                  <a:pt x="12218" y="2679"/>
                  <a:pt x="18686" y="0"/>
                  <a:pt x="25431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906" r="-790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1028700" y="580659"/>
            <a:ext cx="9480749" cy="11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References</a:t>
            </a:r>
            <a:endParaRPr/>
          </a:p>
        </p:txBody>
      </p:sp>
      <p:grpSp>
        <p:nvGrpSpPr>
          <p:cNvPr id="153" name="Google Shape;153;p8"/>
          <p:cNvGrpSpPr/>
          <p:nvPr/>
        </p:nvGrpSpPr>
        <p:grpSpPr>
          <a:xfrm>
            <a:off x="1028700" y="2769013"/>
            <a:ext cx="7287781" cy="1327944"/>
            <a:chOff x="0" y="-161925"/>
            <a:chExt cx="9717042" cy="1770592"/>
          </a:xfrm>
        </p:grpSpPr>
        <p:sp>
          <p:nvSpPr>
            <p:cNvPr id="154" name="Google Shape;154;p8"/>
            <p:cNvSpPr txBox="1"/>
            <p:nvPr/>
          </p:nvSpPr>
          <p:spPr>
            <a:xfrm>
              <a:off x="30372" y="868891"/>
              <a:ext cx="9686670" cy="739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>
                  <a:solidFill>
                    <a:srgbClr val="004AAD"/>
                  </a:solidFill>
                  <a:latin typeface="Quicksand"/>
                  <a:ea typeface="Quicksand"/>
                  <a:cs typeface="Quicksand"/>
                  <a:sym typeface="Quicksand"/>
                </a:rPr>
                <a:t>https://tinyurl.com/vnuhcm-lib-reviews</a:t>
              </a:r>
              <a:endParaRPr/>
            </a:p>
          </p:txBody>
        </p:sp>
        <p:sp>
          <p:nvSpPr>
            <p:cNvPr id="155" name="Google Shape;155;p8"/>
            <p:cNvSpPr txBox="1"/>
            <p:nvPr/>
          </p:nvSpPr>
          <p:spPr>
            <a:xfrm>
              <a:off x="0" y="-161925"/>
              <a:ext cx="6758692" cy="868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Google Map Reviews</a:t>
              </a:r>
              <a:endParaRPr/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1028700" y="6697550"/>
            <a:ext cx="8606683" cy="1337469"/>
            <a:chOff x="0" y="-161925"/>
            <a:chExt cx="11475578" cy="1783291"/>
          </a:xfrm>
        </p:grpSpPr>
        <p:sp>
          <p:nvSpPr>
            <p:cNvPr id="157" name="Google Shape;157;p8"/>
            <p:cNvSpPr txBox="1"/>
            <p:nvPr/>
          </p:nvSpPr>
          <p:spPr>
            <a:xfrm>
              <a:off x="0" y="859366"/>
              <a:ext cx="11475578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4AAD"/>
                  </a:solidFill>
                  <a:latin typeface="Quicksand"/>
                  <a:ea typeface="Quicksand"/>
                  <a:cs typeface="Quicksand"/>
                  <a:sym typeface="Quicksand"/>
                </a:rPr>
                <a:t>https://www.vnulib.edu.vn/</a:t>
              </a:r>
              <a:endParaRPr/>
            </a:p>
          </p:txBody>
        </p:sp>
        <p:sp>
          <p:nvSpPr>
            <p:cNvPr id="158" name="Google Shape;158;p8"/>
            <p:cNvSpPr txBox="1"/>
            <p:nvPr/>
          </p:nvSpPr>
          <p:spPr>
            <a:xfrm>
              <a:off x="0" y="-161925"/>
              <a:ext cx="11475578" cy="868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VNUHCM CENTRAL LIBRARY WEBSITE</a:t>
              </a:r>
              <a:endParaRPr/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1028700" y="4405200"/>
            <a:ext cx="8606683" cy="1985169"/>
            <a:chOff x="0" y="-161925"/>
            <a:chExt cx="11475578" cy="2646891"/>
          </a:xfrm>
        </p:grpSpPr>
        <p:sp>
          <p:nvSpPr>
            <p:cNvPr id="160" name="Google Shape;160;p8"/>
            <p:cNvSpPr txBox="1"/>
            <p:nvPr/>
          </p:nvSpPr>
          <p:spPr>
            <a:xfrm>
              <a:off x="0" y="859366"/>
              <a:ext cx="11475578" cy="16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4AAD"/>
                  </a:solidFill>
                  <a:latin typeface="Quicksand"/>
                  <a:ea typeface="Quicksand"/>
                  <a:cs typeface="Quicksand"/>
                  <a:sym typeface="Quicksand"/>
                </a:rPr>
                <a:t>https://www.facebook.com/CentralLibraryVNU/?locale=vi_VN</a:t>
              </a:r>
              <a:endParaRPr/>
            </a:p>
          </p:txBody>
        </p:sp>
        <p:sp>
          <p:nvSpPr>
            <p:cNvPr id="161" name="Google Shape;161;p8"/>
            <p:cNvSpPr txBox="1"/>
            <p:nvPr/>
          </p:nvSpPr>
          <p:spPr>
            <a:xfrm>
              <a:off x="0" y="-161925"/>
              <a:ext cx="11475578" cy="868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VNUHCM CENTRAL LIBRARY FANPAGE</a:t>
              </a:r>
              <a:endParaRPr/>
            </a:p>
          </p:txBody>
        </p:sp>
      </p:grp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8F5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/>
        </p:nvSpPr>
        <p:spPr>
          <a:xfrm>
            <a:off x="2658756" y="3369664"/>
            <a:ext cx="12970488" cy="3185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7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Thank you</a:t>
            </a:r>
            <a:endParaRPr/>
          </a:p>
        </p:txBody>
      </p:sp>
      <p:cxnSp>
        <p:nvCxnSpPr>
          <p:cNvPr id="167" name="Google Shape;167;p9"/>
          <p:cNvCxnSpPr/>
          <p:nvPr/>
        </p:nvCxnSpPr>
        <p:spPr>
          <a:xfrm>
            <a:off x="5897880" y="2215083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9"/>
          <p:cNvSpPr/>
          <p:nvPr/>
        </p:nvSpPr>
        <p:spPr>
          <a:xfrm>
            <a:off x="8304001" y="1116666"/>
            <a:ext cx="1679997" cy="249900"/>
          </a:xfrm>
          <a:custGeom>
            <a:rect b="b" l="l" r="r" t="t"/>
            <a:pathLst>
              <a:path extrusionOk="0"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9"/>
          <p:cNvCxnSpPr/>
          <p:nvPr/>
        </p:nvCxnSpPr>
        <p:spPr>
          <a:xfrm>
            <a:off x="5897880" y="8159883"/>
            <a:ext cx="649224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9"/>
          <p:cNvSpPr/>
          <p:nvPr/>
        </p:nvSpPr>
        <p:spPr>
          <a:xfrm>
            <a:off x="8304001" y="9008400"/>
            <a:ext cx="1679997" cy="249900"/>
          </a:xfrm>
          <a:custGeom>
            <a:rect b="b" l="l" r="r" t="t"/>
            <a:pathLst>
              <a:path extrusionOk="0"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